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79" r:id="rId4"/>
    <p:sldId id="280" r:id="rId5"/>
    <p:sldId id="281" r:id="rId6"/>
    <p:sldId id="282" r:id="rId7"/>
    <p:sldId id="283" r:id="rId8"/>
    <p:sldId id="263" r:id="rId9"/>
    <p:sldId id="284" r:id="rId10"/>
    <p:sldId id="264" r:id="rId11"/>
    <p:sldId id="265" r:id="rId12"/>
    <p:sldId id="28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86" r:id="rId21"/>
    <p:sldId id="274" r:id="rId22"/>
    <p:sldId id="275" r:id="rId23"/>
    <p:sldId id="287" r:id="rId24"/>
    <p:sldId id="276" r:id="rId25"/>
    <p:sldId id="277" r:id="rId26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libri Light" panose="020F0302020204030204" pitchFamily="34" charset="0"/>
      <p:regular r:id="rId33"/>
      <p:italic r:id="rId34"/>
    </p:embeddedFont>
    <p:embeddedFont>
      <p:font typeface="Roboto" pitchFamily="2" charset="0"/>
      <p:regular r:id="rId35"/>
      <p:bold r:id="rId36"/>
      <p:italic r:id="rId37"/>
      <p:boldItalic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2" d="100"/>
          <a:sy n="102" d="100"/>
        </p:scale>
        <p:origin x="907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58188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TODO: Find what to say here. Also the switch from Austin -&gt; Harrison should occur either before this slide or immediately after it.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Contains: What exactly we plan to speak about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91373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51027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Contains: What exactly we plan to speak about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58569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Contains: What exactly we plan to speak about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389739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Contains: What exactly we plan to speak about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97665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Contains: What exactly we plan to speak about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21571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Contains: What exactly we plan to speak about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01309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7162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Contains: What exactly we plan to speak about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11936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955CA-7911-4CA6-B1DB-6F9806C6F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C622DC-7D6C-429C-8C4A-F541679120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3E087-B035-48E2-BC9D-40438B095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7CA42-34B0-41F4-90BF-FFF47527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9A6A8-4C69-47DB-9874-33D6D5C62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7920141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29A4F-2FD0-427A-8B22-27A589814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4C4767-3DD9-43BB-93E5-9E3A6E5BC6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9EE7D-2A32-45DC-97F8-6FF18259C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B30DB-B4EB-40DE-9B24-1F10266C1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5DF19-B8F9-429D-860D-1A2ED336E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5301780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AABE05-2D6B-4158-8D8C-73F15D7C32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AF8869-BDFA-4B9B-8DE9-33AC60DED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E9761-66C2-4C2A-B47F-784AB2098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DD380-7A05-40EC-92B7-90B4F16C3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7886D-688E-40D1-87BB-D2E09325B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5554156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4229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1F172-785D-4CF2-BC57-6BA6CD8E8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612FF-F956-495E-A066-60ADB689B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09A47-7862-4D3E-812E-D8108130C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A5096-977D-4136-9644-22F5DAD4A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57C88-5D11-4E41-908F-23EA87F0B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9768845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48F9D-FE16-4280-AE93-05E5CF401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DD10BF-1B0C-4751-ADD4-944005D94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D4F92-652E-4D7E-8E1A-52AED5C6D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F93BE-B1BD-4222-97E7-6C6655BB5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64436-75C1-4DD6-BF46-90514EE2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017312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21FD1-EA5C-48B1-BABB-3DA72AB49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0FC57-D983-4F41-A2F5-689FE4AFC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AAF885-E177-4212-82C8-C477D065BE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0C95A-3F8E-4FCA-A392-0979B224B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107E31-F201-41DF-AEC2-26C758BCF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6B6FAA-3FD8-4189-AF96-259DA0A4E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5400728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1D3BB-0C0C-4A50-95C4-2FA25A512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C535A-AB1F-4DE7-9A31-CA7A1996F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465C29-A47E-4984-B6E3-FA8D0BEA26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F3A0C3-4E60-4F5B-994E-AB3AFB75D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BB072C-9E34-4F9F-B363-3632AA082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AB1830-22F1-4E9C-BCDC-C91B5A9E9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EFE559-D76C-44AF-80E5-7CF0941CE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77293E-A606-47B5-A195-936A05A01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7904807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72B6B-5952-44B5-8947-4EED190DE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68C10E-A855-4C2C-84FE-E3F1190D0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DFBE5C-5CA6-4749-ACCD-C311A0FEB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BCED9A-FEF3-4332-A318-A3647240B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7514415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726CED-639D-4C08-AC6B-33DE2E92B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A893C2-086E-4986-A921-0DF3C3012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AE9D5-5CDE-4ECE-939A-0AA2349D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59996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C6DB5-84ED-4A46-9ABB-6749732F8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00478-0959-45DD-84EE-D621DA7BA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F71599-7B6F-4320-B51B-F040D895D4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1AE51E-1DB5-4E83-9A04-BB21B8914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E393C6-D6BD-45A0-903E-EBE33F754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4CF60F-8D64-4424-81F3-BC3C9A41B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8583273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84776-FD04-4528-A40C-537B58629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4CAEA0-968C-4059-A712-EEFAF9FEE3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1CA8E0-7FE8-455B-BA0B-77696A6CA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AA1906-0C69-4786-9941-F079A760B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CED8C-B72A-4B2F-BC7F-607662087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C5A37-A071-4B75-B0D6-AAAAEED8D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6291390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122ACC-38A0-411A-8AB7-00B88F3B7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824EC-BF63-4569-B709-939266201A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4EC27-FF9E-493C-8BF8-D9A885E54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83DEF-CCC9-4C1E-890E-AECBBAA11F8C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A13E9-B5E0-4566-B07B-E7E1A9689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104FE-7420-4B11-91F6-28A966DA34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45804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024C21-5E1A-4C3E-AF21-DF53E04FBAF3}"/>
              </a:ext>
            </a:extLst>
          </p:cNvPr>
          <p:cNvSpPr/>
          <p:nvPr/>
        </p:nvSpPr>
        <p:spPr>
          <a:xfrm>
            <a:off x="751382" y="584213"/>
            <a:ext cx="7641236" cy="39750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1143000" y="976683"/>
            <a:ext cx="6858000" cy="179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Arial Black" panose="020B0A04020102020204" pitchFamily="34" charset="0"/>
              </a:rPr>
              <a:t>Celestial-Inertial UAS Navigation in a GPS-negative Environment</a:t>
            </a:r>
            <a:endParaRPr sz="4400" dirty="0">
              <a:latin typeface="Arial Black" panose="020B0A04020102020204" pitchFamily="34" charset="0"/>
            </a:endParaRP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751382" y="2890031"/>
            <a:ext cx="7641236" cy="1539562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Austin Kreulac</a:t>
            </a:r>
            <a:r>
              <a:rPr lang="en-US" sz="2400" dirty="0"/>
              <a:t>h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" sz="8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University of Arkansas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" sz="8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Department of Computer Science and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Computer Engineering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Harrison Welch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9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Austin Peay State University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8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Department of Computer Science and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Information Technology</a:t>
            </a:r>
            <a:endParaRPr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49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Low frequency sound able to travel long distances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Used by homing pigeons to home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Current experiments show promise but no current success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/>
              <a:t>Pro: Would work everywhere Con: Doesn’t work anywhere</a:t>
            </a:r>
          </a:p>
        </p:txBody>
      </p:sp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1200" y="1265150"/>
            <a:ext cx="5040300" cy="261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/>
        </p:nvSpPr>
        <p:spPr>
          <a:xfrm>
            <a:off x="4075683" y="3976384"/>
            <a:ext cx="4621706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bg1">
                    <a:lumMod val="6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Bauer, Riley, Shannon Nolet, and Saad Biaz. "A Novel Approach to Non-GPS Navigation Using Infraso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" sz="1200" dirty="0">
                <a:solidFill>
                  <a:schemeClr val="bg1">
                    <a:lumMod val="6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nd." </a:t>
            </a:r>
            <a:r>
              <a:rPr lang="en" sz="1200" i="1" dirty="0">
                <a:solidFill>
                  <a:schemeClr val="bg1">
                    <a:lumMod val="6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Brat Monthly</a:t>
            </a:r>
            <a:r>
              <a:rPr lang="en" sz="1200" dirty="0">
                <a:solidFill>
                  <a:schemeClr val="bg1">
                    <a:lumMod val="6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February 02, 1998, 0-1.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C9141E-8F5C-42EA-9632-3112F1B4BD41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60">
            <a:extLst>
              <a:ext uri="{FF2B5EF4-FFF2-40B4-BE49-F238E27FC236}">
                <a16:creationId xmlns:a16="http://schemas.microsoft.com/office/drawing/2014/main" id="{856B37E0-AFB2-4A86-AD98-D78AC96455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Infrasound Navigation</a:t>
            </a:r>
            <a:endParaRPr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352125" y="176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Signals of Opportunity</a:t>
            </a:r>
            <a:endParaRPr/>
          </a:p>
        </p:txBody>
      </p:sp>
      <p:sp>
        <p:nvSpPr>
          <p:cNvPr id="117" name="Shape 117"/>
          <p:cNvSpPr txBox="1"/>
          <p:nvPr/>
        </p:nvSpPr>
        <p:spPr>
          <a:xfrm>
            <a:off x="232400" y="4464425"/>
            <a:ext cx="77505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1">
                    <a:lumMod val="65000"/>
                  </a:schemeClr>
                </a:solidFill>
              </a:rPr>
              <a:t>Chunpeng Yan and H. Howard Fan, "Asynchronous differential TDOA for non-GPS navigation using signals of opportunity," </a:t>
            </a:r>
            <a:r>
              <a:rPr lang="en" sz="1100" i="1" dirty="0">
                <a:solidFill>
                  <a:schemeClr val="bg1">
                    <a:lumMod val="65000"/>
                  </a:schemeClr>
                </a:solidFill>
              </a:rPr>
              <a:t>2008 IEEE International Conference on Acoustics, Speech and Signal Processing</a:t>
            </a:r>
            <a:r>
              <a:rPr lang="en" sz="1100" dirty="0">
                <a:solidFill>
                  <a:schemeClr val="bg1">
                    <a:lumMod val="65000"/>
                  </a:schemeClr>
                </a:solidFill>
              </a:rPr>
              <a:t>, Las Vegas, NV, 2008, pp. 5312-5315.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000" y="929213"/>
            <a:ext cx="6016861" cy="32850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7F72FA4-D04D-47CE-A0C4-5A70D3F025AE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60">
            <a:extLst>
              <a:ext uri="{FF2B5EF4-FFF2-40B4-BE49-F238E27FC236}">
                <a16:creationId xmlns:a16="http://schemas.microsoft.com/office/drawing/2014/main" id="{12448F25-275B-47D1-A834-4301E1AE5CBC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Signals of Opportunity Navigation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Ultra High Accuracy Reference System (UHARS)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Large Antennas with 30 mile radius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LocataNet  (contract developed a system of TimeLoc, keeping all the wide area synced to Nanosecond-accurate time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Known-point initialization to resolve ambiguous GPS references</a:t>
            </a:r>
            <a:endParaRPr/>
          </a:p>
        </p:txBody>
      </p:sp>
      <p:sp>
        <p:nvSpPr>
          <p:cNvPr id="140" name="Shape 140"/>
          <p:cNvSpPr txBox="1"/>
          <p:nvPr/>
        </p:nvSpPr>
        <p:spPr>
          <a:xfrm>
            <a:off x="311700" y="4747500"/>
            <a:ext cx="91440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 dirty="0">
                <a:solidFill>
                  <a:schemeClr val="bg1">
                    <a:lumMod val="65000"/>
                  </a:schemeClr>
                </a:solidFill>
              </a:rPr>
              <a:t>Angelo Trunzo, 746th Test Squadron, USAF and John Amt, Locata Corporation ION GNSS 2011, Portland, Oregon, 23 September 2011</a:t>
            </a:r>
            <a:endParaRPr sz="8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350" y="1017725"/>
            <a:ext cx="2366151" cy="18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7661" y="2678353"/>
            <a:ext cx="2712364" cy="18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7FDEA52-E8A9-4FDB-8A25-0D608DA3BF59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hape 60">
            <a:extLst>
              <a:ext uri="{FF2B5EF4-FFF2-40B4-BE49-F238E27FC236}">
                <a16:creationId xmlns:a16="http://schemas.microsoft.com/office/drawing/2014/main" id="{6485EE19-6B9E-4D8C-89EA-82A5937531C8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Network Triangulation</a:t>
            </a:r>
          </a:p>
        </p:txBody>
      </p:sp>
    </p:spTree>
    <p:extLst>
      <p:ext uri="{BB962C8B-B14F-4D97-AF65-F5344CB8AC3E}">
        <p14:creationId xmlns:p14="http://schemas.microsoft.com/office/powerpoint/2010/main" val="3115834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311700" y="243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Optical Flow</a:t>
            </a:r>
            <a:endParaRPr/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7607" y="976765"/>
            <a:ext cx="4898964" cy="341091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34C6061-677F-42C5-BB73-6641B18B6113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hape 60">
            <a:extLst>
              <a:ext uri="{FF2B5EF4-FFF2-40B4-BE49-F238E27FC236}">
                <a16:creationId xmlns:a16="http://schemas.microsoft.com/office/drawing/2014/main" id="{5DCBF8D0-F0C8-4E3D-AB10-F1AE6328AC54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Optical Flow Navigation</a:t>
            </a:r>
          </a:p>
        </p:txBody>
      </p:sp>
      <p:sp>
        <p:nvSpPr>
          <p:cNvPr id="6" name="Shape 117">
            <a:extLst>
              <a:ext uri="{FF2B5EF4-FFF2-40B4-BE49-F238E27FC236}">
                <a16:creationId xmlns:a16="http://schemas.microsoft.com/office/drawing/2014/main" id="{7730A24F-325A-4196-A968-2FAEC44B4849}"/>
              </a:ext>
            </a:extLst>
          </p:cNvPr>
          <p:cNvSpPr txBox="1"/>
          <p:nvPr/>
        </p:nvSpPr>
        <p:spPr>
          <a:xfrm>
            <a:off x="232400" y="4464425"/>
            <a:ext cx="77505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1">
                    <a:lumMod val="65000"/>
                  </a:schemeClr>
                </a:solidFill>
              </a:rPr>
              <a:t>Timizer, Selim, “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Optical Flow Based Robot Navigation</a:t>
            </a:r>
            <a:r>
              <a:rPr lang="en" sz="1100" dirty="0">
                <a:solidFill>
                  <a:schemeClr val="bg1">
                    <a:lumMod val="65000"/>
                  </a:schemeClr>
                </a:solidFill>
              </a:rPr>
              <a:t>," </a:t>
            </a:r>
            <a:r>
              <a:rPr lang="en" sz="1100" i="1" dirty="0">
                <a:solidFill>
                  <a:schemeClr val="bg1">
                    <a:lumMod val="65000"/>
                  </a:schemeClr>
                </a:solidFill>
              </a:rPr>
              <a:t>2001 Internal </a:t>
            </a:r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Publication, MIT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Training Phase</a:t>
            </a:r>
            <a:endParaRPr sz="20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Implementations</a:t>
            </a:r>
            <a:endParaRPr sz="1600" dirty="0"/>
          </a:p>
          <a:p>
            <a: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 dirty="0"/>
              <a:t>RSS</a:t>
            </a:r>
            <a:endParaRPr sz="1400" dirty="0"/>
          </a:p>
          <a:p>
            <a: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 dirty="0"/>
              <a:t>Computer Vision</a:t>
            </a:r>
            <a:endParaRPr sz="1400" dirty="0"/>
          </a:p>
          <a:p>
            <a: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 dirty="0"/>
              <a:t>Magnetometer</a:t>
            </a:r>
            <a:endParaRPr sz="14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Comparison Phase</a:t>
            </a:r>
            <a:endParaRPr sz="20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“Position estimation”</a:t>
            </a:r>
            <a:endParaRPr sz="16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Many algorithm approaches</a:t>
            </a:r>
            <a:endParaRPr sz="1600" dirty="0"/>
          </a:p>
          <a:p>
            <a: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 dirty="0"/>
              <a:t>WKNN or weighted k-nearest neighbor</a:t>
            </a:r>
            <a:endParaRPr sz="1400" dirty="0"/>
          </a:p>
          <a:p>
            <a: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 dirty="0"/>
              <a:t>Neural Network</a:t>
            </a:r>
            <a:endParaRPr sz="14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SENIL</a:t>
            </a:r>
            <a:endParaRPr sz="20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Extracts fingerprints from floor plans</a:t>
            </a:r>
            <a:endParaRPr sz="16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 dirty="0"/>
              <a:t>Much work has been done to reduce the number of fingerprints size to then reduce its time to compare</a:t>
            </a:r>
            <a:endParaRPr sz="1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88E28B-F636-44D5-9E54-E850718E68D2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hape 60">
            <a:extLst>
              <a:ext uri="{FF2B5EF4-FFF2-40B4-BE49-F238E27FC236}">
                <a16:creationId xmlns:a16="http://schemas.microsoft.com/office/drawing/2014/main" id="{6D49629D-B6BD-476C-AB8C-9B12022EDEE7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Fingerprinting Navigation</a:t>
            </a:r>
          </a:p>
        </p:txBody>
      </p:sp>
      <p:pic>
        <p:nvPicPr>
          <p:cNvPr id="1026" name="Picture 2" descr="https://lh3.googleusercontent.com/OEDUQ4lqSjEF4Qa4rAx3oB7Lbx5yUHSJ0k4jUID4PCxEckwPgl8jUSGvEKw-JRjuaYsCXXcaR8QjrHcNDKhtS50pxdW93rk6dqCW8tZE5pcyZ4lyx_ByEn4VoaPvrcG2M1_WSptBnNo">
            <a:extLst>
              <a:ext uri="{FF2B5EF4-FFF2-40B4-BE49-F238E27FC236}">
                <a16:creationId xmlns:a16="http://schemas.microsoft.com/office/drawing/2014/main" id="{F2E9A5D7-2CD1-47BB-852E-F099DCC071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335" y="1286423"/>
            <a:ext cx="3912489" cy="1913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8C36FF-5C76-49A3-9E6F-118017576489}"/>
              </a:ext>
            </a:extLst>
          </p:cNvPr>
          <p:cNvSpPr txBox="1"/>
          <p:nvPr/>
        </p:nvSpPr>
        <p:spPr>
          <a:xfrm>
            <a:off x="374754" y="4167266"/>
            <a:ext cx="81696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X. Wang, J. </a:t>
            </a:r>
            <a:r>
              <a:rPr lang="en-US" sz="800" dirty="0" err="1">
                <a:solidFill>
                  <a:schemeClr val="bg1">
                    <a:lumMod val="65000"/>
                  </a:schemeClr>
                </a:solidFill>
              </a:rPr>
              <a:t>Qiu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, S. Ye and G. Dai, "An advanced fingerprint-based indoor localization scheme for WSNs," </a:t>
            </a:r>
            <a:r>
              <a:rPr lang="en-US" sz="800" i="1" dirty="0">
                <a:solidFill>
                  <a:schemeClr val="bg1">
                    <a:lumMod val="65000"/>
                  </a:schemeClr>
                </a:solidFill>
              </a:rPr>
              <a:t>2014 9th IEEE Conference on Industrial Electronics and Applications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, Hangzhou, 2014, pp. 2164-2169.</a:t>
            </a:r>
          </a:p>
          <a:p>
            <a:r>
              <a:rPr lang="en-US" sz="800" dirty="0" err="1">
                <a:solidFill>
                  <a:schemeClr val="bg1">
                    <a:lumMod val="65000"/>
                  </a:schemeClr>
                </a:solidFill>
              </a:rPr>
              <a:t>doi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: 10.1109/ICIEA.2014.6931530</a:t>
            </a:r>
          </a:p>
          <a:p>
            <a:br>
              <a:rPr lang="en-US" sz="800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Zain Bin Tariq, Dost Muhammad Cheema, Muhammad </a:t>
            </a:r>
            <a:r>
              <a:rPr lang="en-US" sz="800" dirty="0" err="1">
                <a:solidFill>
                  <a:schemeClr val="bg1">
                    <a:lumMod val="65000"/>
                  </a:schemeClr>
                </a:solidFill>
              </a:rPr>
              <a:t>Zahir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 Kamran, and Ijaz Haider Naqvi. 2017. Non-GPS Positioning Systems: A Survey. ACM </a:t>
            </a:r>
            <a:r>
              <a:rPr lang="en-US" sz="800" dirty="0" err="1">
                <a:solidFill>
                  <a:schemeClr val="bg1">
                    <a:lumMod val="65000"/>
                  </a:schemeClr>
                </a:solidFill>
              </a:rPr>
              <a:t>Comput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. </a:t>
            </a:r>
            <a:r>
              <a:rPr lang="en-US" sz="800" dirty="0" err="1">
                <a:solidFill>
                  <a:schemeClr val="bg1">
                    <a:lumMod val="65000"/>
                  </a:schemeClr>
                </a:solidFill>
              </a:rPr>
              <a:t>Surv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. 50, 4, Article 57 (August 2017), 34 pages. DOI: https://doi.org/10.1145/3098207</a:t>
            </a:r>
          </a:p>
          <a:p>
            <a:br>
              <a:rPr lang="en-US" sz="800" dirty="0">
                <a:solidFill>
                  <a:schemeClr val="bg1">
                    <a:lumMod val="65000"/>
                  </a:schemeClr>
                </a:solidFill>
              </a:rPr>
            </a:br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 preloaded magnetic anomaly map which was surveyed previously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 year old map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Constraint of having to fly at low altitudes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Reported 13m accuracy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Favorable conditions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cost of sensors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15,000 to 25,000</a:t>
            </a:r>
            <a:endParaRPr/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optically-pumped scalar magnetometers</a:t>
            </a:r>
            <a:endParaRPr/>
          </a:p>
        </p:txBody>
      </p:sp>
      <p:sp>
        <p:nvSpPr>
          <p:cNvPr id="137" name="Shape 137"/>
          <p:cNvSpPr txBox="1"/>
          <p:nvPr/>
        </p:nvSpPr>
        <p:spPr>
          <a:xfrm>
            <a:off x="0" y="4570775"/>
            <a:ext cx="914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1">
                    <a:lumMod val="65000"/>
                  </a:schemeClr>
                </a:solidFill>
              </a:rPr>
              <a:t>A. Canciani and J. Raquet, "Airborne Magnetic Anomaly Navigation," in </a:t>
            </a:r>
            <a:r>
              <a:rPr lang="en" sz="800" i="1" dirty="0">
                <a:solidFill>
                  <a:schemeClr val="bg1">
                    <a:lumMod val="65000"/>
                  </a:schemeClr>
                </a:solidFill>
              </a:rPr>
              <a:t>IEEE Transactions on Aerospace and Electronic Systems</a:t>
            </a:r>
            <a:r>
              <a:rPr lang="en" sz="800" dirty="0">
                <a:solidFill>
                  <a:schemeClr val="bg1">
                    <a:lumMod val="65000"/>
                  </a:schemeClr>
                </a:solidFill>
              </a:rPr>
              <a:t>, vol. 53, no. 1, pp. 67-80, Feb. 2017.</a:t>
            </a:r>
            <a:endParaRPr sz="8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1002" y="2152701"/>
            <a:ext cx="3708624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D0574A3-FE0C-4AE9-8A49-B0C67570C6DE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hape 60">
            <a:extLst>
              <a:ext uri="{FF2B5EF4-FFF2-40B4-BE49-F238E27FC236}">
                <a16:creationId xmlns:a16="http://schemas.microsoft.com/office/drawing/2014/main" id="{CEA6960A-D094-42BA-BB49-9DA4912EFA1D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Magnetometry Navigation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System of Determining in the attitude (directional angle) on a satellite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Use of a Panoramic Annular lens</a:t>
            </a:r>
            <a:endParaRPr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Reflect and refract light</a:t>
            </a:r>
            <a:endParaRPr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Full 360 degree view of the surroundings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Fairly large at 50 ft. diameter</a:t>
            </a:r>
            <a:endParaRPr dirty="0"/>
          </a:p>
        </p:txBody>
      </p:sp>
      <p:sp>
        <p:nvSpPr>
          <p:cNvPr id="145" name="Shape 145"/>
          <p:cNvSpPr txBox="1"/>
          <p:nvPr/>
        </p:nvSpPr>
        <p:spPr>
          <a:xfrm>
            <a:off x="108550" y="4579550"/>
            <a:ext cx="7914900" cy="6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1">
                    <a:lumMod val="65000"/>
                  </a:schemeClr>
                </a:solidFill>
              </a:rPr>
              <a:t>Mark A. Stedham, Partha P. Banerjee “Panoramic annular lens attitude determination system (PALADS)” 1995.  Accessed June 14, 2018. https://doi.org/10.1117/12.211498</a:t>
            </a:r>
            <a:endParaRPr sz="1100" dirty="0">
              <a:solidFill>
                <a:schemeClr val="bg1">
                  <a:lumMod val="6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2"/>
              </a:solidFill>
            </a:endParaRPr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9576" y="1995791"/>
            <a:ext cx="3905874" cy="21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E936F4D-168E-4F99-AA2E-AC183D3815EB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hape 60">
            <a:extLst>
              <a:ext uri="{FF2B5EF4-FFF2-40B4-BE49-F238E27FC236}">
                <a16:creationId xmlns:a16="http://schemas.microsoft.com/office/drawing/2014/main" id="{DB01C48D-D80B-4617-8250-8547959F163D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sz="2400" dirty="0">
                <a:solidFill>
                  <a:schemeClr val="bg1"/>
                </a:solidFill>
                <a:latin typeface="Arial Black" panose="020B0A04020102020204" pitchFamily="34" charset="0"/>
              </a:rPr>
              <a:t>Panoramic Annular Lens Attitude Determination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90656A4-FD04-4703-A50D-7A9EA39BFCF0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hape 60">
            <a:extLst>
              <a:ext uri="{FF2B5EF4-FFF2-40B4-BE49-F238E27FC236}">
                <a16:creationId xmlns:a16="http://schemas.microsoft.com/office/drawing/2014/main" id="{5AFD3451-F528-42A3-B21E-561BA9104F9C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Pro/Con of Prior Methods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81A28A4-B3CD-4189-880C-94C4511F5C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3943159"/>
              </p:ext>
            </p:extLst>
          </p:nvPr>
        </p:nvGraphicFramePr>
        <p:xfrm>
          <a:off x="337279" y="1251782"/>
          <a:ext cx="8282064" cy="3355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1678">
                  <a:extLst>
                    <a:ext uri="{9D8B030D-6E8A-4147-A177-3AD203B41FA5}">
                      <a16:colId xmlns:a16="http://schemas.microsoft.com/office/drawing/2014/main" val="3246302769"/>
                    </a:ext>
                  </a:extLst>
                </a:gridCol>
                <a:gridCol w="1114626">
                  <a:extLst>
                    <a:ext uri="{9D8B030D-6E8A-4147-A177-3AD203B41FA5}">
                      <a16:colId xmlns:a16="http://schemas.microsoft.com/office/drawing/2014/main" val="3504190811"/>
                    </a:ext>
                  </a:extLst>
                </a:gridCol>
                <a:gridCol w="849086">
                  <a:extLst>
                    <a:ext uri="{9D8B030D-6E8A-4147-A177-3AD203B41FA5}">
                      <a16:colId xmlns:a16="http://schemas.microsoft.com/office/drawing/2014/main" val="3518545382"/>
                    </a:ext>
                  </a:extLst>
                </a:gridCol>
                <a:gridCol w="1064301">
                  <a:extLst>
                    <a:ext uri="{9D8B030D-6E8A-4147-A177-3AD203B41FA5}">
                      <a16:colId xmlns:a16="http://schemas.microsoft.com/office/drawing/2014/main" val="319451939"/>
                    </a:ext>
                  </a:extLst>
                </a:gridCol>
                <a:gridCol w="1221699">
                  <a:extLst>
                    <a:ext uri="{9D8B030D-6E8A-4147-A177-3AD203B41FA5}">
                      <a16:colId xmlns:a16="http://schemas.microsoft.com/office/drawing/2014/main" val="739168541"/>
                    </a:ext>
                  </a:extLst>
                </a:gridCol>
                <a:gridCol w="1005946">
                  <a:extLst>
                    <a:ext uri="{9D8B030D-6E8A-4147-A177-3AD203B41FA5}">
                      <a16:colId xmlns:a16="http://schemas.microsoft.com/office/drawing/2014/main" val="3829376541"/>
                    </a:ext>
                  </a:extLst>
                </a:gridCol>
                <a:gridCol w="1100172">
                  <a:extLst>
                    <a:ext uri="{9D8B030D-6E8A-4147-A177-3AD203B41FA5}">
                      <a16:colId xmlns:a16="http://schemas.microsoft.com/office/drawing/2014/main" val="3223770788"/>
                    </a:ext>
                  </a:extLst>
                </a:gridCol>
                <a:gridCol w="674556">
                  <a:extLst>
                    <a:ext uri="{9D8B030D-6E8A-4147-A177-3AD203B41FA5}">
                      <a16:colId xmlns:a16="http://schemas.microsoft.com/office/drawing/2014/main" val="786338133"/>
                    </a:ext>
                  </a:extLst>
                </a:gridCol>
              </a:tblGrid>
              <a:tr h="39441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Universality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</a:t>
                      </a:r>
                      <a:r>
                        <a:rPr lang="en-US" dirty="0" err="1"/>
                        <a:t>Premap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Passive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UAV-Ready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Score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4278695"/>
                  </a:ext>
                </a:extLst>
              </a:tr>
              <a:tr h="394416">
                <a:tc>
                  <a:txBody>
                    <a:bodyPr/>
                    <a:lstStyle/>
                    <a:p>
                      <a:r>
                        <a:rPr lang="en-US" dirty="0"/>
                        <a:t>LiDAR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456984"/>
                  </a:ext>
                </a:extLst>
              </a:tr>
              <a:tr h="394416">
                <a:tc>
                  <a:txBody>
                    <a:bodyPr/>
                    <a:lstStyle/>
                    <a:p>
                      <a:r>
                        <a:rPr lang="en-US" dirty="0"/>
                        <a:t>Infrasound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8720387"/>
                  </a:ext>
                </a:extLst>
              </a:tr>
              <a:tr h="394416">
                <a:tc>
                  <a:txBody>
                    <a:bodyPr/>
                    <a:lstStyle/>
                    <a:p>
                      <a:r>
                        <a:rPr lang="en-US" dirty="0"/>
                        <a:t>Signals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909227"/>
                  </a:ext>
                </a:extLst>
              </a:tr>
              <a:tr h="394416">
                <a:tc>
                  <a:txBody>
                    <a:bodyPr/>
                    <a:lstStyle/>
                    <a:p>
                      <a:r>
                        <a:rPr lang="en-US" dirty="0"/>
                        <a:t>Optical 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793697"/>
                  </a:ext>
                </a:extLst>
              </a:tr>
              <a:tr h="394416">
                <a:tc>
                  <a:txBody>
                    <a:bodyPr/>
                    <a:lstStyle/>
                    <a:p>
                      <a:r>
                        <a:rPr lang="en-US" dirty="0"/>
                        <a:t>Fingerprinting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453068"/>
                  </a:ext>
                </a:extLst>
              </a:tr>
              <a:tr h="394416">
                <a:tc>
                  <a:txBody>
                    <a:bodyPr/>
                    <a:lstStyle/>
                    <a:p>
                      <a:r>
                        <a:rPr lang="en-US" dirty="0"/>
                        <a:t>Magnetometry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652275"/>
                  </a:ext>
                </a:extLst>
              </a:tr>
              <a:tr h="197208">
                <a:tc>
                  <a:txBody>
                    <a:bodyPr/>
                    <a:lstStyle/>
                    <a:p>
                      <a:r>
                        <a:rPr lang="en-US" dirty="0"/>
                        <a:t>PALAD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195397"/>
                  </a:ext>
                </a:extLst>
              </a:tr>
              <a:tr h="197208">
                <a:tc>
                  <a:txBody>
                    <a:bodyPr/>
                    <a:lstStyle/>
                    <a:p>
                      <a:r>
                        <a:rPr lang="en-US" dirty="0" err="1"/>
                        <a:t>Astronav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3929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Steps: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Take picture, and time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Identify stars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Determine relation between spheres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	Relate star position and angle to current position</a:t>
            </a:r>
            <a:endParaRPr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1F24DC-5397-4942-970C-39F2BC1FD94A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hape 60">
            <a:extLst>
              <a:ext uri="{FF2B5EF4-FFF2-40B4-BE49-F238E27FC236}">
                <a16:creationId xmlns:a16="http://schemas.microsoft.com/office/drawing/2014/main" id="{F1DDD83F-80BC-4101-82F9-10376201190B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Celestial Navigation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1723883" y="1180925"/>
            <a:ext cx="1044910" cy="4589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Gimbal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EC26FB-58B3-4E12-BDE3-5018F4F0349B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hape 60">
            <a:extLst>
              <a:ext uri="{FF2B5EF4-FFF2-40B4-BE49-F238E27FC236}">
                <a16:creationId xmlns:a16="http://schemas.microsoft.com/office/drawing/2014/main" id="{478635D9-5F15-445D-BEA4-31F8056E5101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Camera Positioning</a:t>
            </a:r>
          </a:p>
        </p:txBody>
      </p:sp>
      <p:pic>
        <p:nvPicPr>
          <p:cNvPr id="1026" name="Picture 2" descr="Image result for gimbal">
            <a:extLst>
              <a:ext uri="{FF2B5EF4-FFF2-40B4-BE49-F238E27FC236}">
                <a16:creationId xmlns:a16="http://schemas.microsoft.com/office/drawing/2014/main" id="{6B326AF7-6C1C-4BFA-8DD8-674EC5C440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19" y="1776333"/>
            <a:ext cx="3064239" cy="3064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CF3C3C-CD13-4C4B-8BFC-5BCEF002FACF}"/>
              </a:ext>
            </a:extLst>
          </p:cNvPr>
          <p:cNvSpPr txBox="1"/>
          <p:nvPr/>
        </p:nvSpPr>
        <p:spPr>
          <a:xfrm>
            <a:off x="6074109" y="1180925"/>
            <a:ext cx="1626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Mount</a:t>
            </a:r>
          </a:p>
        </p:txBody>
      </p:sp>
      <p:pic>
        <p:nvPicPr>
          <p:cNvPr id="1032" name="Picture 8" descr="Image result for camera mount">
            <a:extLst>
              <a:ext uri="{FF2B5EF4-FFF2-40B4-BE49-F238E27FC236}">
                <a16:creationId xmlns:a16="http://schemas.microsoft.com/office/drawing/2014/main" id="{C402DF48-1BA5-49A8-9625-FB5220BA2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544" y="1873770"/>
            <a:ext cx="240030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065640-AEC8-4CF3-AE02-FE8D32CCFF15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Presentation </a:t>
            </a:r>
            <a:r>
              <a:rPr lang="en" dirty="0">
                <a:solidFill>
                  <a:schemeClr val="bg1"/>
                </a:solidFill>
                <a:latin typeface="Arial Black" panose="020B0A04020102020204" pitchFamily="34" charset="0"/>
              </a:rPr>
              <a:t>Structure</a:t>
            </a:r>
            <a:endParaRPr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Importance of UA</a:t>
            </a:r>
            <a:r>
              <a:rPr lang="en-US" dirty="0"/>
              <a:t>S</a:t>
            </a:r>
            <a:r>
              <a:rPr lang="en" dirty="0"/>
              <a:t>s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UA</a:t>
            </a:r>
            <a:r>
              <a:rPr lang="en-US" dirty="0"/>
              <a:t>S</a:t>
            </a:r>
            <a:r>
              <a:rPr lang="en" dirty="0"/>
              <a:t> Navigation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Non-GPS Navigation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Existi</a:t>
            </a:r>
            <a:r>
              <a:rPr lang="en-US" dirty="0"/>
              <a:t>ng options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Celestial-Inertial Navigation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02300"/>
            <a:ext cx="2308174" cy="153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Shape 1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2" y="2874336"/>
            <a:ext cx="2308174" cy="203406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 txBox="1"/>
          <p:nvPr/>
        </p:nvSpPr>
        <p:spPr>
          <a:xfrm>
            <a:off x="558512" y="2610175"/>
            <a:ext cx="18858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1">
                    <a:lumMod val="50000"/>
                  </a:schemeClr>
                </a:solidFill>
              </a:rPr>
              <a:t>Capture from Astrometry.net’s Gallery</a:t>
            </a:r>
            <a:endParaRPr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3" name="Shape 193"/>
          <p:cNvSpPr txBox="1"/>
          <p:nvPr/>
        </p:nvSpPr>
        <p:spPr>
          <a:xfrm>
            <a:off x="-27774" y="4847100"/>
            <a:ext cx="29871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1">
                    <a:lumMod val="50000"/>
                  </a:schemeClr>
                </a:solidFill>
              </a:rPr>
              <a:t>Screenshot from Sellarium uploaded into nova.astrometry.net</a:t>
            </a:r>
            <a:endParaRPr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4" name="Shape 194"/>
          <p:cNvSpPr txBox="1"/>
          <p:nvPr/>
        </p:nvSpPr>
        <p:spPr>
          <a:xfrm>
            <a:off x="2906575" y="1175450"/>
            <a:ext cx="5925600" cy="37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 sz="1400" dirty="0"/>
              <a:t>The algorithm relies on prior knowledge of where the stars are in the sky</a:t>
            </a:r>
            <a:endParaRPr sz="14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lang="en" sz="1400" dirty="0"/>
              <a:t>Sloan Digital Sky Survey (yearly release)</a:t>
            </a:r>
            <a:endParaRPr sz="1400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 sz="1400" dirty="0"/>
              <a:t>Builds “quads” which are groupings of 4 stars</a:t>
            </a:r>
            <a:endParaRPr sz="14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lang="en" sz="1400" dirty="0"/>
              <a:t>2 most distant points forming an axis</a:t>
            </a:r>
            <a:endParaRPr sz="14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lang="en" sz="1400" dirty="0"/>
              <a:t>2 remaining star location about that axis are hashed and stored in a database</a:t>
            </a:r>
            <a:endParaRPr sz="1400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 sz="1400" dirty="0"/>
              <a:t>Bayesian decision of passing the is this a viable “quad”</a:t>
            </a:r>
            <a:endParaRPr sz="1400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 sz="1400" dirty="0"/>
              <a:t>Expectation of at least 1 million hashes for the entire night sky</a:t>
            </a:r>
            <a:endParaRPr sz="1400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 sz="1400" dirty="0"/>
              <a:t>Outputs out the RA and DEC of the input image</a:t>
            </a:r>
            <a:endParaRPr sz="1400" dirty="0"/>
          </a:p>
        </p:txBody>
      </p:sp>
      <p:sp>
        <p:nvSpPr>
          <p:cNvPr id="195" name="Shape 195"/>
          <p:cNvSpPr txBox="1"/>
          <p:nvPr/>
        </p:nvSpPr>
        <p:spPr>
          <a:xfrm>
            <a:off x="2959325" y="4637700"/>
            <a:ext cx="6184800" cy="5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1">
                    <a:lumMod val="50000"/>
                  </a:schemeClr>
                </a:solidFill>
              </a:rPr>
              <a:t>Dustin Lang, David W. Hogg, Keir Mierle, Michael Blanton, Sam Roweis. “Astrometry.net: Blind  astrometric calibration of arbitrary  astronomical images.” 2009. Accessed June 14, 2018. https://arxiv.org/pdf/0910.2233.pdf</a:t>
            </a:r>
            <a:endParaRPr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96" name="Shape 1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2683" y="3390287"/>
            <a:ext cx="2258025" cy="115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CE27BB8-0679-4E0E-8C07-C5B21DF308B9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hape 60">
            <a:extLst>
              <a:ext uri="{FF2B5EF4-FFF2-40B4-BE49-F238E27FC236}">
                <a16:creationId xmlns:a16="http://schemas.microsoft.com/office/drawing/2014/main" id="{C41239ED-064D-480C-A99E-9D82382CB381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We use Astrometry.net to analyze images of </a:t>
            </a:r>
            <a:r>
              <a:rPr lang="en-US" sz="2000" dirty="0" err="1">
                <a:solidFill>
                  <a:schemeClr val="bg1"/>
                </a:solidFill>
                <a:latin typeface="Arial Black" panose="020B0A04020102020204" pitchFamily="34" charset="0"/>
              </a:rPr>
              <a:t>starfields</a:t>
            </a:r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 to find named instance stars</a:t>
            </a:r>
          </a:p>
        </p:txBody>
      </p:sp>
    </p:spTree>
    <p:extLst>
      <p:ext uri="{BB962C8B-B14F-4D97-AF65-F5344CB8AC3E}">
        <p14:creationId xmlns:p14="http://schemas.microsoft.com/office/powerpoint/2010/main" val="22346631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8974" y="1196668"/>
            <a:ext cx="3369725" cy="35243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C7C06FB-E65A-47D3-9A83-180AFAEE158A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hape 60">
            <a:extLst>
              <a:ext uri="{FF2B5EF4-FFF2-40B4-BE49-F238E27FC236}">
                <a16:creationId xmlns:a16="http://schemas.microsoft.com/office/drawing/2014/main" id="{2B72A357-FBF9-4BE1-8643-6B9442A4FBA7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sz="2000" dirty="0" err="1">
                <a:solidFill>
                  <a:schemeClr val="bg1"/>
                </a:solidFill>
                <a:latin typeface="Arial Black" panose="020B0A04020102020204" pitchFamily="34" charset="0"/>
              </a:rPr>
              <a:t>PyEphem</a:t>
            </a:r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 is a Python library used to constrain the celestial sphere using absolute time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081AF1-B2A0-450F-B331-D961368B5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999" y="1012946"/>
            <a:ext cx="2035832" cy="389182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8025" y="1304775"/>
            <a:ext cx="3627958" cy="36863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DC283E1-F60D-449E-BAC3-650EA126D847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hape 60">
            <a:extLst>
              <a:ext uri="{FF2B5EF4-FFF2-40B4-BE49-F238E27FC236}">
                <a16:creationId xmlns:a16="http://schemas.microsoft.com/office/drawing/2014/main" id="{9DD9BA6B-2211-4DB6-95F3-151C510AC9D1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Observer position can now be found using zenith imaging and celestial coordinates of instance stars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544300" cy="29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Kalman Filtering</a:t>
            </a:r>
            <a:endParaRPr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Memory fading unscented</a:t>
            </a:r>
            <a:endParaRPr dirty="0"/>
          </a:p>
          <a:p>
            <a: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dirty="0"/>
              <a:t>Max error reduced by 21.4% and mean error reduced by 7.1%</a:t>
            </a:r>
            <a:endParaRPr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Matrices to filter sooth position estimations from raw data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Exponential Weighted Moving Average (EWMA)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Linearly Weighted Moving Average (LWMA)</a:t>
            </a:r>
            <a:endParaRPr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Less computationally complex</a:t>
            </a:r>
            <a:endParaRPr dirty="0"/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Remove noise and human interference</a:t>
            </a:r>
            <a:endParaRPr dirty="0"/>
          </a:p>
        </p:txBody>
      </p:sp>
      <p:sp>
        <p:nvSpPr>
          <p:cNvPr id="217" name="Shape 217"/>
          <p:cNvSpPr txBox="1"/>
          <p:nvPr/>
        </p:nvSpPr>
        <p:spPr>
          <a:xfrm>
            <a:off x="160500" y="4188900"/>
            <a:ext cx="8983500" cy="8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1">
                    <a:lumMod val="50000"/>
                  </a:schemeClr>
                </a:solidFill>
              </a:rPr>
              <a:t>X. Wang, J. Qiu, S. Ye and G. Dai, "An advanced fingerprint-based indoor localization scheme for WSNs," </a:t>
            </a:r>
            <a:r>
              <a:rPr lang="en" sz="800" i="1" dirty="0">
                <a:solidFill>
                  <a:schemeClr val="bg1">
                    <a:lumMod val="50000"/>
                  </a:schemeClr>
                </a:solidFill>
              </a:rPr>
              <a:t>2014 9th IEEE Conference on Industrial Electronics and Applications</a:t>
            </a:r>
            <a:r>
              <a:rPr lang="en" sz="800" dirty="0">
                <a:solidFill>
                  <a:schemeClr val="bg1">
                    <a:lumMod val="50000"/>
                  </a:schemeClr>
                </a:solidFill>
              </a:rPr>
              <a:t>, Hangzhou, 2014, pp. 2164-2169.</a:t>
            </a:r>
            <a:endParaRPr sz="800" dirty="0">
              <a:solidFill>
                <a:schemeClr val="bg1">
                  <a:lumMod val="50000"/>
                </a:schemeClr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1">
                    <a:lumMod val="50000"/>
                  </a:schemeClr>
                </a:solidFill>
              </a:rPr>
              <a:t>doi: 10.1109/ICIEA.2014.6931530</a:t>
            </a:r>
            <a:endParaRPr sz="800" dirty="0">
              <a:solidFill>
                <a:schemeClr val="bg1">
                  <a:lumMod val="50000"/>
                </a:schemeClr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bg1">
                  <a:lumMod val="50000"/>
                </a:schemeClr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1">
                    <a:lumMod val="50000"/>
                  </a:schemeClr>
                </a:solidFill>
              </a:rPr>
              <a:t>F. Si, Y. Zhao and X. Zhang, "Memory fading unscented Kalman filter and its application in navigation by stellar refraction," </a:t>
            </a:r>
            <a:r>
              <a:rPr lang="en" sz="800" i="1" dirty="0">
                <a:solidFill>
                  <a:schemeClr val="bg1">
                    <a:lumMod val="50000"/>
                  </a:schemeClr>
                </a:solidFill>
              </a:rPr>
              <a:t>2017 IEEE Aerospace Conference</a:t>
            </a:r>
            <a:r>
              <a:rPr lang="en" sz="800" dirty="0">
                <a:solidFill>
                  <a:schemeClr val="bg1">
                    <a:lumMod val="50000"/>
                  </a:schemeClr>
                </a:solidFill>
              </a:rPr>
              <a:t>, Big Sky, MT, 2017, pp. 1-8. Accessed Jun 15, 2018. http://ieeexplore.ieee.org/stamp/stamp.jsp?tp=&amp;arnumber=7943569&amp;isnumber=7943554</a:t>
            </a:r>
            <a:endParaRPr sz="800" dirty="0">
              <a:solidFill>
                <a:schemeClr val="bg1">
                  <a:lumMod val="50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18" name="Shape 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3676" y="1717709"/>
            <a:ext cx="3573350" cy="117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Shape 2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7401" y="801903"/>
            <a:ext cx="5389625" cy="6411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5C23E46-25A4-4CB2-9028-886F1370CEC3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hape 60">
            <a:extLst>
              <a:ext uri="{FF2B5EF4-FFF2-40B4-BE49-F238E27FC236}">
                <a16:creationId xmlns:a16="http://schemas.microsoft.com/office/drawing/2014/main" id="{0307210E-0264-48F9-8EBA-11AE68456807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Filtering</a:t>
            </a:r>
          </a:p>
        </p:txBody>
      </p:sp>
    </p:spTree>
    <p:extLst>
      <p:ext uri="{BB962C8B-B14F-4D97-AF65-F5344CB8AC3E}">
        <p14:creationId xmlns:p14="http://schemas.microsoft.com/office/powerpoint/2010/main" val="25245822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45DF3A-800F-4756-9397-A82732414255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hape 60">
            <a:extLst>
              <a:ext uri="{FF2B5EF4-FFF2-40B4-BE49-F238E27FC236}">
                <a16:creationId xmlns:a16="http://schemas.microsoft.com/office/drawing/2014/main" id="{6C685A95-48DE-4576-82B5-0A74600125B9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Potential Points of Failure</a:t>
            </a:r>
          </a:p>
        </p:txBody>
      </p:sp>
      <p:pic>
        <p:nvPicPr>
          <p:cNvPr id="3074" name="Picture 2" descr="Image result for stars at twilight">
            <a:extLst>
              <a:ext uri="{FF2B5EF4-FFF2-40B4-BE49-F238E27FC236}">
                <a16:creationId xmlns:a16="http://schemas.microsoft.com/office/drawing/2014/main" id="{8E858E42-3B03-4F9F-98BA-8F25333A5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724" y="1501579"/>
            <a:ext cx="5190665" cy="2853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E3BFFF-D57B-4A91-A80A-32068FE0EF36}"/>
              </a:ext>
            </a:extLst>
          </p:cNvPr>
          <p:cNvSpPr txBox="1"/>
          <p:nvPr/>
        </p:nvSpPr>
        <p:spPr>
          <a:xfrm>
            <a:off x="3575154" y="4482059"/>
            <a:ext cx="48418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https://stgreenie.wordpress.com/2014/10/05/star-stuck/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6D87D4-ABC5-40CB-BDBD-1F5246FBD4D8}"/>
              </a:ext>
            </a:extLst>
          </p:cNvPr>
          <p:cNvSpPr/>
          <p:nvPr/>
        </p:nvSpPr>
        <p:spPr>
          <a:xfrm>
            <a:off x="97436" y="1501579"/>
            <a:ext cx="4572000" cy="280076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Magnification of error</a:t>
            </a:r>
          </a:p>
          <a:p>
            <a:pPr marL="285750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Astrometry.net</a:t>
            </a:r>
            <a:r>
              <a:rPr lang="en-US" sz="1200" dirty="0"/>
              <a:t> </a:t>
            </a:r>
          </a:p>
          <a:p>
            <a:pPr marL="768350" lvl="1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Runtime speed</a:t>
            </a:r>
          </a:p>
          <a:p>
            <a:pPr marL="768350" lvl="1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Accuracy</a:t>
            </a:r>
          </a:p>
          <a:p>
            <a:pPr marL="768350" lvl="1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Calculations </a:t>
            </a:r>
          </a:p>
          <a:p>
            <a:pPr marL="285750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Day and twilight analysis</a:t>
            </a:r>
          </a:p>
          <a:p>
            <a:pPr marL="768350" lvl="1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Will there be enough stars</a:t>
            </a:r>
          </a:p>
          <a:p>
            <a:pPr marL="768350" lvl="1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Can this work in the daytime?</a:t>
            </a:r>
          </a:p>
          <a:p>
            <a:pPr marL="285750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Photography quality</a:t>
            </a:r>
          </a:p>
          <a:p>
            <a:pPr marL="768350" lvl="1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Capture Speed</a:t>
            </a:r>
          </a:p>
          <a:p>
            <a:pPr marL="768350" lvl="1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ISO number,</a:t>
            </a:r>
          </a:p>
          <a:p>
            <a:pPr marL="768350" lvl="1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Aperture and focal length</a:t>
            </a:r>
          </a:p>
          <a:p>
            <a:pPr marL="285750" indent="-171450" fontAlgn="base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Vehicular Attitude vs. Photography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Importance of UAVs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UAV Navigation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Non-GPS Navigation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Available tools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Celestial-Inertial Navigation</a:t>
            </a:r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8D64E4-72F0-480B-A4D4-1EEC053DFBD6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hape 60">
            <a:extLst>
              <a:ext uri="{FF2B5EF4-FFF2-40B4-BE49-F238E27FC236}">
                <a16:creationId xmlns:a16="http://schemas.microsoft.com/office/drawing/2014/main" id="{48430436-120F-4B23-9224-0DAE6D079373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Review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065640-AEC8-4CF3-AE02-FE8D32CCFF15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Military Role of UASs</a:t>
            </a:r>
            <a:endParaRPr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Surveillance</a:t>
            </a:r>
          </a:p>
          <a:p>
            <a:pPr lvl="1">
              <a:spcBef>
                <a:spcPts val="0"/>
              </a:spcBef>
            </a:pPr>
            <a:r>
              <a:rPr lang="en-US" dirty="0"/>
              <a:t>Map making</a:t>
            </a:r>
          </a:p>
          <a:p>
            <a:pPr lvl="1">
              <a:spcBef>
                <a:spcPts val="0"/>
              </a:spcBef>
            </a:pPr>
            <a:r>
              <a:rPr lang="en-US" dirty="0"/>
              <a:t>Enemy scouting</a:t>
            </a:r>
          </a:p>
          <a:p>
            <a:pPr lvl="0"/>
            <a:r>
              <a:rPr lang="en-US" dirty="0"/>
              <a:t>“Servicing the target”</a:t>
            </a:r>
          </a:p>
          <a:p>
            <a:pPr lvl="1">
              <a:spcBef>
                <a:spcPts val="0"/>
              </a:spcBef>
            </a:pPr>
            <a:r>
              <a:rPr lang="en-US" dirty="0"/>
              <a:t>Elimination of threats</a:t>
            </a:r>
          </a:p>
          <a:p>
            <a:pPr lvl="1">
              <a:spcBef>
                <a:spcPts val="0"/>
              </a:spcBef>
            </a:pPr>
            <a:r>
              <a:rPr lang="en-US" dirty="0"/>
              <a:t>Air support</a:t>
            </a:r>
          </a:p>
          <a:p>
            <a:pPr lvl="0"/>
            <a:r>
              <a:rPr lang="en-US" dirty="0"/>
              <a:t>Removing the human error from flying</a:t>
            </a:r>
          </a:p>
          <a:p>
            <a:pPr lvl="1">
              <a:spcBef>
                <a:spcPts val="0"/>
              </a:spcBef>
            </a:pPr>
            <a:r>
              <a:rPr lang="en-US" dirty="0"/>
              <a:t>Save the life of the operator</a:t>
            </a:r>
          </a:p>
          <a:p>
            <a:pPr lvl="1">
              <a:spcBef>
                <a:spcPts val="0"/>
              </a:spcBef>
            </a:pPr>
            <a:r>
              <a:rPr lang="en-US" dirty="0"/>
              <a:t>Improve operator efficiency</a:t>
            </a:r>
          </a:p>
          <a:p>
            <a:pPr lvl="1">
              <a:spcBef>
                <a:spcPts val="0"/>
              </a:spcBef>
            </a:pPr>
            <a:r>
              <a:rPr lang="en-US" dirty="0"/>
              <a:t>Reduce weight from removing human-bearing equipment</a:t>
            </a:r>
          </a:p>
          <a:p>
            <a:pPr lvl="1">
              <a:spcBef>
                <a:spcPts val="0"/>
              </a:spcBef>
            </a:pPr>
            <a:r>
              <a:rPr lang="en-US" dirty="0"/>
              <a:t>Operations limited by fuel, not sleep</a:t>
            </a:r>
          </a:p>
        </p:txBody>
      </p:sp>
    </p:spTree>
    <p:extLst>
      <p:ext uri="{BB962C8B-B14F-4D97-AF65-F5344CB8AC3E}">
        <p14:creationId xmlns:p14="http://schemas.microsoft.com/office/powerpoint/2010/main" val="3890013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065640-AEC8-4CF3-AE02-FE8D32CCFF15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Entry into Civil Airspace</a:t>
            </a:r>
            <a:endParaRPr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UASs growing cheaper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New requirement to ‘sense and avoid’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Demands location-sense and map-sense</a:t>
            </a:r>
          </a:p>
        </p:txBody>
      </p:sp>
      <p:pic>
        <p:nvPicPr>
          <p:cNvPr id="2050" name="Picture 2" descr="Image result for biplane and uav">
            <a:extLst>
              <a:ext uri="{FF2B5EF4-FFF2-40B4-BE49-F238E27FC236}">
                <a16:creationId xmlns:a16="http://schemas.microsoft.com/office/drawing/2014/main" id="{D8BE7DF0-5156-4F6F-AB55-DD1198D44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814" y="2817338"/>
            <a:ext cx="3390275" cy="189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biplane and uav">
            <a:extLst>
              <a:ext uri="{FF2B5EF4-FFF2-40B4-BE49-F238E27FC236}">
                <a16:creationId xmlns:a16="http://schemas.microsoft.com/office/drawing/2014/main" id="{4CE95DD6-6454-4DC8-8DE9-0A77AB9F9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6430" y="2885251"/>
            <a:ext cx="3610959" cy="206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BDE2E2-A391-4685-ABD6-E203EFFC64E3}"/>
              </a:ext>
            </a:extLst>
          </p:cNvPr>
          <p:cNvSpPr txBox="1"/>
          <p:nvPr/>
        </p:nvSpPr>
        <p:spPr>
          <a:xfrm>
            <a:off x="89941" y="4811843"/>
            <a:ext cx="4861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https://sep.yimg.com/ay/yhst-17210252890263/aerosky-robosurfer-uav-glider-plane-4-channel-kit-2m-wingspan-3.jpg</a:t>
            </a:r>
          </a:p>
        </p:txBody>
      </p:sp>
    </p:spTree>
    <p:extLst>
      <p:ext uri="{BB962C8B-B14F-4D97-AF65-F5344CB8AC3E}">
        <p14:creationId xmlns:p14="http://schemas.microsoft.com/office/powerpoint/2010/main" val="2844046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065640-AEC8-4CF3-AE02-FE8D32CCFF15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Why GPS is Objectively Excellent</a:t>
            </a:r>
            <a:endParaRPr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026" name="Picture 2" descr="Image result for GPS coverage map global">
            <a:extLst>
              <a:ext uri="{FF2B5EF4-FFF2-40B4-BE49-F238E27FC236}">
                <a16:creationId xmlns:a16="http://schemas.microsoft.com/office/drawing/2014/main" id="{13F1741B-F16A-4DEF-904A-BDAF61648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815" y="1136364"/>
            <a:ext cx="6541301" cy="3525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538CCA-0788-43A6-8820-19B769CC4225}"/>
              </a:ext>
            </a:extLst>
          </p:cNvPr>
          <p:cNvSpPr txBox="1"/>
          <p:nvPr/>
        </p:nvSpPr>
        <p:spPr>
          <a:xfrm>
            <a:off x="1164815" y="4751882"/>
            <a:ext cx="65413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http://www.gpsfortoday.com/wp-content/uploads/2009/09/spot-gps-tracking-device-coverage-map.jpg</a:t>
            </a:r>
          </a:p>
        </p:txBody>
      </p:sp>
    </p:spTree>
    <p:extLst>
      <p:ext uri="{BB962C8B-B14F-4D97-AF65-F5344CB8AC3E}">
        <p14:creationId xmlns:p14="http://schemas.microsoft.com/office/powerpoint/2010/main" val="3492675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065640-AEC8-4CF3-AE02-FE8D32CCFF15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… but not perfect</a:t>
            </a:r>
            <a:endParaRPr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Shape 85">
            <a:extLst>
              <a:ext uri="{FF2B5EF4-FFF2-40B4-BE49-F238E27FC236}">
                <a16:creationId xmlns:a16="http://schemas.microsoft.com/office/drawing/2014/main" id="{F16FE540-BFB3-4007-86D0-DA0AE3DFF2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8525" y="10490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GPS is incredibly easy to counter with a simple and cheap technology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The US is developing a system named NAVWAR aimed at disrupting enemy GPS signals.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VHF signals can interfere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Ionosphere disruption “scintillation”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Jamming, Spoofing, and Meaconing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" name="Shape 86">
            <a:extLst>
              <a:ext uri="{FF2B5EF4-FFF2-40B4-BE49-F238E27FC236}">
                <a16:creationId xmlns:a16="http://schemas.microsoft.com/office/drawing/2014/main" id="{A5043071-C8D9-4550-861D-45F06D2C9CD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3201" y="2292079"/>
            <a:ext cx="4152274" cy="17284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87">
            <a:extLst>
              <a:ext uri="{FF2B5EF4-FFF2-40B4-BE49-F238E27FC236}">
                <a16:creationId xmlns:a16="http://schemas.microsoft.com/office/drawing/2014/main" id="{0AA8FC3A-32F7-4314-B159-AF66F27881AD}"/>
              </a:ext>
            </a:extLst>
          </p:cNvPr>
          <p:cNvSpPr txBox="1"/>
          <p:nvPr/>
        </p:nvSpPr>
        <p:spPr>
          <a:xfrm>
            <a:off x="4817925" y="4492675"/>
            <a:ext cx="415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1">
                    <a:lumMod val="65000"/>
                  </a:schemeClr>
                </a:solidFill>
              </a:rPr>
              <a:t>Hill, Kashmir. "Jamming GPS Signals Is Illegal, Dangerous, Cheap, and Easy." Gizmodo. July 24, 2017. Accessed June 14, 2018. https://gizmodo.com/jamming-gps-signals-is-illegal-dangerous-cheap-and-e-1796778955.</a:t>
            </a:r>
            <a:endParaRPr sz="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Shape 88">
            <a:extLst>
              <a:ext uri="{FF2B5EF4-FFF2-40B4-BE49-F238E27FC236}">
                <a16:creationId xmlns:a16="http://schemas.microsoft.com/office/drawing/2014/main" id="{D2361299-4E1C-4F11-8440-9F0238E0EA2F}"/>
              </a:ext>
            </a:extLst>
          </p:cNvPr>
          <p:cNvSpPr txBox="1"/>
          <p:nvPr/>
        </p:nvSpPr>
        <p:spPr>
          <a:xfrm>
            <a:off x="118525" y="4547125"/>
            <a:ext cx="47373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1">
                    <a:lumMod val="65000"/>
                  </a:schemeClr>
                </a:solidFill>
              </a:rPr>
              <a:t>“'Vulnerability Assessment of the Transportation Infrastructure Relying on the Global Positioning System,” tech. Rep., John A. Volpe National Transportation Systems Center, 2001. Accessed June 14, 2018. https://www.navcen.uscg.gov/pdf/vulnerability_assess_2001.pdf</a:t>
            </a:r>
            <a:endParaRPr sz="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Shape 89">
            <a:extLst>
              <a:ext uri="{FF2B5EF4-FFF2-40B4-BE49-F238E27FC236}">
                <a16:creationId xmlns:a16="http://schemas.microsoft.com/office/drawing/2014/main" id="{B026F801-A95D-4B66-B570-0D3CBF70FE00}"/>
              </a:ext>
            </a:extLst>
          </p:cNvPr>
          <p:cNvSpPr txBox="1"/>
          <p:nvPr/>
        </p:nvSpPr>
        <p:spPr>
          <a:xfrm>
            <a:off x="118525" y="4105075"/>
            <a:ext cx="47373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1">
                    <a:lumMod val="65000"/>
                  </a:schemeClr>
                </a:solidFill>
              </a:rPr>
              <a:t>"Federal Radionavigation Plan 1999," U.S. Department of Defense and U.S. Department of Transportation, December 1999. Accessed June 14, 2018. https://rosap.ntl.bts.gov/view/dot/8892/dot_8892_DS1.pdf?</a:t>
            </a:r>
            <a:endParaRPr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26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065640-AEC8-4CF3-AE02-FE8D32CCFF15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Alternatives to GPS Navigation</a:t>
            </a:r>
            <a:endParaRPr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Shape 85">
            <a:extLst>
              <a:ext uri="{FF2B5EF4-FFF2-40B4-BE49-F238E27FC236}">
                <a16:creationId xmlns:a16="http://schemas.microsoft.com/office/drawing/2014/main" id="{F16FE540-BFB3-4007-86D0-DA0AE3DFF2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8525" y="10490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800" dirty="0"/>
              <a:t>Inertial Navigation Systems</a:t>
            </a:r>
          </a:p>
          <a:p>
            <a:pPr lvl="0"/>
            <a:endParaRPr lang="en-US" sz="1800" dirty="0"/>
          </a:p>
          <a:p>
            <a:pPr lvl="0"/>
            <a:r>
              <a:rPr lang="en-US" sz="1800" dirty="0"/>
              <a:t>LiDAR</a:t>
            </a:r>
          </a:p>
          <a:p>
            <a:pPr lvl="0"/>
            <a:endParaRPr lang="en-US" sz="1800" dirty="0"/>
          </a:p>
          <a:p>
            <a:pPr lvl="0"/>
            <a:r>
              <a:rPr lang="en-US" sz="1800" dirty="0"/>
              <a:t>Infrasound</a:t>
            </a:r>
          </a:p>
          <a:p>
            <a:pPr lvl="0"/>
            <a:endParaRPr lang="en-US" sz="1800" dirty="0"/>
          </a:p>
          <a:p>
            <a:pPr lvl="0"/>
            <a:r>
              <a:rPr lang="en-US" sz="1800" dirty="0"/>
              <a:t>Signals of Opportunity</a:t>
            </a:r>
          </a:p>
          <a:p>
            <a:pPr lvl="0"/>
            <a:endParaRPr lang="en-US" sz="1800" dirty="0"/>
          </a:p>
          <a:p>
            <a:pPr lvl="0"/>
            <a:r>
              <a:rPr lang="en-US" sz="1800" dirty="0"/>
              <a:t>Optic Flow</a:t>
            </a:r>
          </a:p>
          <a:p>
            <a:pPr lvl="0"/>
            <a:endParaRPr lang="en-US" sz="1800" dirty="0"/>
          </a:p>
          <a:p>
            <a:pPr lvl="0"/>
            <a:r>
              <a:rPr lang="en-US" sz="1800" dirty="0"/>
              <a:t>Fingerprinting</a:t>
            </a:r>
          </a:p>
          <a:p>
            <a:pPr lvl="0"/>
            <a:endParaRPr lang="en-US" sz="1800" dirty="0"/>
          </a:p>
          <a:p>
            <a:pPr lvl="0"/>
            <a:r>
              <a:rPr lang="en-US" sz="1800" dirty="0"/>
              <a:t>Magnetometry</a:t>
            </a:r>
          </a:p>
          <a:p>
            <a:pPr lvl="0"/>
            <a:endParaRPr lang="en-US" sz="1800" dirty="0"/>
          </a:p>
          <a:p>
            <a:pPr lvl="0"/>
            <a:r>
              <a:rPr lang="en-US" sz="1800" dirty="0"/>
              <a:t>PALAD</a:t>
            </a:r>
          </a:p>
        </p:txBody>
      </p:sp>
      <p:pic>
        <p:nvPicPr>
          <p:cNvPr id="5" name="Shape 103">
            <a:extLst>
              <a:ext uri="{FF2B5EF4-FFF2-40B4-BE49-F238E27FC236}">
                <a16:creationId xmlns:a16="http://schemas.microsoft.com/office/drawing/2014/main" id="{5E3B0936-4B3A-47FF-BAFA-B546647943D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9986" y="1157550"/>
            <a:ext cx="2330971" cy="1225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110">
            <a:extLst>
              <a:ext uri="{FF2B5EF4-FFF2-40B4-BE49-F238E27FC236}">
                <a16:creationId xmlns:a16="http://schemas.microsoft.com/office/drawing/2014/main" id="{F8421C14-881F-4F92-988E-39F5131B1B3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4873" y="1157550"/>
            <a:ext cx="2750602" cy="130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118">
            <a:extLst>
              <a:ext uri="{FF2B5EF4-FFF2-40B4-BE49-F238E27FC236}">
                <a16:creationId xmlns:a16="http://schemas.microsoft.com/office/drawing/2014/main" id="{DCAF07BD-3173-44FF-AC87-A0F2E5A0273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0482" y="2679351"/>
            <a:ext cx="2216907" cy="1225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124">
            <a:extLst>
              <a:ext uri="{FF2B5EF4-FFF2-40B4-BE49-F238E27FC236}">
                <a16:creationId xmlns:a16="http://schemas.microsoft.com/office/drawing/2014/main" id="{0A1F0A52-A542-440D-B401-401E0E0B66F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04231" y="2529603"/>
            <a:ext cx="2216907" cy="1339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38">
            <a:extLst>
              <a:ext uri="{FF2B5EF4-FFF2-40B4-BE49-F238E27FC236}">
                <a16:creationId xmlns:a16="http://schemas.microsoft.com/office/drawing/2014/main" id="{7AAA0B9B-3457-4D3F-B68C-644A2D36F867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80482" y="3985950"/>
            <a:ext cx="2161547" cy="1084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46">
            <a:extLst>
              <a:ext uri="{FF2B5EF4-FFF2-40B4-BE49-F238E27FC236}">
                <a16:creationId xmlns:a16="http://schemas.microsoft.com/office/drawing/2014/main" id="{49F9D534-D8F4-4FFF-B0ED-C9288D15FF91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30513" y="3869313"/>
            <a:ext cx="1964342" cy="1157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9701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4572000" y="2513823"/>
            <a:ext cx="4260300" cy="27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Use passive sensors to calculate the user’s position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Accelerometer drift problems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Zero Velocity Update (ZUPT) implementation</a:t>
            </a: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Less than 2% error in true location over a 15 minute walk</a:t>
            </a:r>
            <a:endParaRPr dirty="0"/>
          </a:p>
        </p:txBody>
      </p:sp>
      <p:sp>
        <p:nvSpPr>
          <p:cNvPr id="102" name="Shape 102"/>
          <p:cNvSpPr txBox="1"/>
          <p:nvPr/>
        </p:nvSpPr>
        <p:spPr>
          <a:xfrm>
            <a:off x="91725" y="4681200"/>
            <a:ext cx="85206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1">
                    <a:lumMod val="65000"/>
                  </a:schemeClr>
                </a:solidFill>
              </a:rPr>
              <a:t>Ojeda, Lauro and Borenstein, Johann “Non-GPS navigation with the personal dead-reckoning system.” 2007. Accessed June 15, 2018. https://doi.org/10.1117/12.718691</a:t>
            </a:r>
            <a:endParaRPr sz="800" dirty="0">
              <a:solidFill>
                <a:schemeClr val="bg1">
                  <a:lumMod val="6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bg1">
                  <a:lumMod val="6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6364" y="970321"/>
            <a:ext cx="3811025" cy="1425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253" y="1096098"/>
            <a:ext cx="3665124" cy="35067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6DB6521-A508-412D-958E-9254DCF51A66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hape 60">
            <a:extLst>
              <a:ext uri="{FF2B5EF4-FFF2-40B4-BE49-F238E27FC236}">
                <a16:creationId xmlns:a16="http://schemas.microsoft.com/office/drawing/2014/main" id="{CE0EECCB-E9A7-4421-BA6B-99D4CB4E5974}"/>
              </a:ext>
            </a:extLst>
          </p:cNvPr>
          <p:cNvSpPr txBox="1">
            <a:spLocks/>
          </p:cNvSpPr>
          <p:nvPr/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Inertial Navigation Systems</a:t>
            </a:r>
          </a:p>
        </p:txBody>
      </p:sp>
    </p:spTree>
    <p:extLst>
      <p:ext uri="{BB962C8B-B14F-4D97-AF65-F5344CB8AC3E}">
        <p14:creationId xmlns:p14="http://schemas.microsoft.com/office/powerpoint/2010/main" val="534437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065640-AEC8-4CF3-AE02-FE8D32CCFF15}"/>
              </a:ext>
            </a:extLst>
          </p:cNvPr>
          <p:cNvSpPr/>
          <p:nvPr/>
        </p:nvSpPr>
        <p:spPr>
          <a:xfrm>
            <a:off x="0" y="-16774"/>
            <a:ext cx="9144000" cy="869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76789" y="14351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LiDAR Navigation</a:t>
            </a:r>
            <a:endParaRPr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Shape 85">
            <a:extLst>
              <a:ext uri="{FF2B5EF4-FFF2-40B4-BE49-F238E27FC236}">
                <a16:creationId xmlns:a16="http://schemas.microsoft.com/office/drawing/2014/main" id="{F16FE540-BFB3-4007-86D0-DA0AE3DFF2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8525" y="1049050"/>
            <a:ext cx="366649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Used primarily for SLAM</a:t>
            </a:r>
          </a:p>
          <a:p>
            <a:pPr lvl="0"/>
            <a:r>
              <a:rPr lang="en-US" dirty="0"/>
              <a:t>Creates accurate depth maps using pulsed light</a:t>
            </a:r>
          </a:p>
          <a:p>
            <a:pPr marL="0" lvl="0" indent="0">
              <a:spcBef>
                <a:spcPts val="1600"/>
              </a:spcBef>
              <a:buNone/>
            </a:pPr>
            <a:endParaRPr lang="en-US" dirty="0"/>
          </a:p>
          <a:p>
            <a:pPr lvl="0">
              <a:spcBef>
                <a:spcPts val="1600"/>
              </a:spcBef>
            </a:pPr>
            <a:r>
              <a:rPr lang="en-US" dirty="0"/>
              <a:t>Pro: penetrative, precise</a:t>
            </a:r>
          </a:p>
          <a:p>
            <a:pPr lvl="0"/>
            <a:r>
              <a:rPr lang="en-US" dirty="0"/>
              <a:t>Con: active, expensive</a:t>
            </a:r>
          </a:p>
        </p:txBody>
      </p:sp>
      <p:pic>
        <p:nvPicPr>
          <p:cNvPr id="5" name="Shape 103">
            <a:extLst>
              <a:ext uri="{FF2B5EF4-FFF2-40B4-BE49-F238E27FC236}">
                <a16:creationId xmlns:a16="http://schemas.microsoft.com/office/drawing/2014/main" id="{29519831-E322-4657-A53D-712B2201D65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150" y="1157550"/>
            <a:ext cx="5283848" cy="28284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102">
            <a:extLst>
              <a:ext uri="{FF2B5EF4-FFF2-40B4-BE49-F238E27FC236}">
                <a16:creationId xmlns:a16="http://schemas.microsoft.com/office/drawing/2014/main" id="{81CA0EEE-1F25-45C8-872E-9DCDEE6C96A9}"/>
              </a:ext>
            </a:extLst>
          </p:cNvPr>
          <p:cNvSpPr txBox="1"/>
          <p:nvPr/>
        </p:nvSpPr>
        <p:spPr>
          <a:xfrm>
            <a:off x="311700" y="4504850"/>
            <a:ext cx="8075400" cy="5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1">
                    <a:lumMod val="65000"/>
                  </a:schemeClr>
                </a:solidFill>
              </a:rPr>
              <a:t>R. Li, J. Liu, L. Zhang and Y. Hang, "LIDAR/MEMS IMU integrated navigation (SLAM) method for a small UAV in indoor environments," </a:t>
            </a:r>
            <a:r>
              <a:rPr lang="en" sz="1100" i="1" dirty="0">
                <a:solidFill>
                  <a:schemeClr val="bg1">
                    <a:lumMod val="65000"/>
                  </a:schemeClr>
                </a:solidFill>
              </a:rPr>
              <a:t>2014 DGON Inertial Sensors and Systems (ISS)</a:t>
            </a:r>
            <a:r>
              <a:rPr lang="en" sz="1100" dirty="0">
                <a:solidFill>
                  <a:schemeClr val="bg1">
                    <a:lumMod val="65000"/>
                  </a:schemeClr>
                </a:solidFill>
              </a:rPr>
              <a:t>, Karlsruhe, 2014, pp. 1-15.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763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323</TotalTime>
  <Words>1569</Words>
  <Application>Microsoft Office PowerPoint</Application>
  <PresentationFormat>On-screen Show (16:9)</PresentationFormat>
  <Paragraphs>269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Calibri</vt:lpstr>
      <vt:lpstr>Arial</vt:lpstr>
      <vt:lpstr>Roboto</vt:lpstr>
      <vt:lpstr>Arial Black</vt:lpstr>
      <vt:lpstr>Times New Roman</vt:lpstr>
      <vt:lpstr>Calibri Light</vt:lpstr>
      <vt:lpstr>Office Theme</vt:lpstr>
      <vt:lpstr>Celestial-Inertial UAS Navigation in a GPS-negative Environment</vt:lpstr>
      <vt:lpstr>Presentation Structure</vt:lpstr>
      <vt:lpstr>Military Role of UASs</vt:lpstr>
      <vt:lpstr>Entry into Civil Airspace</vt:lpstr>
      <vt:lpstr>Why GPS is Objectively Excellent</vt:lpstr>
      <vt:lpstr>… but not perfect</vt:lpstr>
      <vt:lpstr>Alternatives to GPS Navigation</vt:lpstr>
      <vt:lpstr>PowerPoint Presentation</vt:lpstr>
      <vt:lpstr>LiDAR Navigation</vt:lpstr>
      <vt:lpstr>Infrasound Navigation</vt:lpstr>
      <vt:lpstr>Signals of Opportunity</vt:lpstr>
      <vt:lpstr>PowerPoint Presentation</vt:lpstr>
      <vt:lpstr>Optical 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Celestial-Inertial UAS Navigation in a GPS-negative Environment</dc:title>
  <cp:lastModifiedBy>Provost</cp:lastModifiedBy>
  <cp:revision>19</cp:revision>
  <dcterms:modified xsi:type="dcterms:W3CDTF">2018-06-15T19:36:14Z</dcterms:modified>
</cp:coreProperties>
</file>